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Nuni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8e9f96f2b_0_6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8e9f96f2b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8eb2108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8eb2108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8eb2108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8eb2108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8eb2108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b8eb2108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b8eb21088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b8eb21088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8eb2108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8eb2108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8eb21088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8eb21088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9002011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9002011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8e9f96f2b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8e9f96f2b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8e9f96f2b_0_6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8e9f96f2b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8e9f96f2b_0_6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8e9f96f2b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fa3c898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fa3c8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8e9f96f2b_0_6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b8e9f96f2b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8e9f96f2b_0_6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8e9f96f2b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10" Type="http://schemas.openxmlformats.org/officeDocument/2006/relationships/image" Target="../media/image12.png"/><Relationship Id="rId9"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github.com/htmw/2024S-neon-nomads/wik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2.gif"/><Relationship Id="rId6"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9.jpg"/><Relationship Id="rId6"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title"/>
          </p:nvPr>
        </p:nvSpPr>
        <p:spPr>
          <a:xfrm>
            <a:off x="1393375" y="372725"/>
            <a:ext cx="73308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a:t>
            </a:r>
            <a:endParaRPr b="1" sz="3300"/>
          </a:p>
        </p:txBody>
      </p:sp>
      <p:sp>
        <p:nvSpPr>
          <p:cNvPr id="135" name="Google Shape;135;p13"/>
          <p:cNvSpPr txBox="1"/>
          <p:nvPr/>
        </p:nvSpPr>
        <p:spPr>
          <a:xfrm>
            <a:off x="1324625" y="1044775"/>
            <a:ext cx="6906300" cy="29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lt1"/>
                </a:solidFill>
                <a:latin typeface="Lato"/>
                <a:ea typeface="Lato"/>
                <a:cs typeface="Lato"/>
                <a:sym typeface="Lato"/>
              </a:rPr>
              <a:t>KitchenSync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KitchenSync is here to make your kitchen experience more efficient.</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61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Persona 4:</a:t>
            </a:r>
            <a:endParaRPr b="1"/>
          </a:p>
        </p:txBody>
      </p:sp>
      <p:sp>
        <p:nvSpPr>
          <p:cNvPr id="210" name="Google Shape;210;p22"/>
          <p:cNvSpPr txBox="1"/>
          <p:nvPr/>
        </p:nvSpPr>
        <p:spPr>
          <a:xfrm>
            <a:off x="3882450" y="961800"/>
            <a:ext cx="2114700" cy="396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u="sng">
                <a:solidFill>
                  <a:schemeClr val="lt1"/>
                </a:solidFill>
              </a:rPr>
              <a:t>Diego</a:t>
            </a:r>
            <a:endParaRPr sz="2500" u="sng">
              <a:solidFill>
                <a:schemeClr val="lt1"/>
              </a:solidFill>
            </a:endParaRPr>
          </a:p>
          <a:p>
            <a:pPr indent="0" lvl="0" marL="0" rtl="0" algn="l">
              <a:lnSpc>
                <a:spcPct val="115000"/>
              </a:lnSpc>
              <a:spcBef>
                <a:spcPts val="0"/>
              </a:spcBef>
              <a:spcAft>
                <a:spcPts val="0"/>
              </a:spcAft>
              <a:buNone/>
            </a:pPr>
            <a:r>
              <a:rPr lang="en" sz="1100">
                <a:solidFill>
                  <a:schemeClr val="lt1"/>
                </a:solidFill>
              </a:rPr>
              <a:t>49 years old,</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Restaurant Manager</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u="sng">
                <a:solidFill>
                  <a:schemeClr val="lt1"/>
                </a:solidFill>
              </a:rPr>
              <a:t>Background:</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Diego manages a small restaurant specializing in local cuisine. He’s constantly balancing various tasks</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and often overlooks inventory</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management, leading to occasional food wastage.</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u="sng">
                <a:solidFill>
                  <a:schemeClr val="lt1"/>
                </a:solidFill>
              </a:rPr>
              <a:t>Personality:</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Creative, Community-Minded,</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Entrepreneurial, Passionate</a:t>
            </a:r>
            <a:endParaRPr sz="1100">
              <a:solidFill>
                <a:schemeClr val="lt1"/>
              </a:solidFill>
            </a:endParaRPr>
          </a:p>
          <a:p>
            <a:pPr indent="0" lvl="0" marL="0" rtl="0" algn="l">
              <a:lnSpc>
                <a:spcPct val="115000"/>
              </a:lnSpc>
              <a:spcBef>
                <a:spcPts val="0"/>
              </a:spcBef>
              <a:spcAft>
                <a:spcPts val="0"/>
              </a:spcAft>
              <a:buNone/>
            </a:pPr>
            <a:r>
              <a:t/>
            </a:r>
            <a:endParaRPr sz="850">
              <a:solidFill>
                <a:schemeClr val="lt1"/>
              </a:solidFill>
            </a:endParaRPr>
          </a:p>
          <a:p>
            <a:pPr indent="0" lvl="0" marL="0" rtl="0" algn="l">
              <a:lnSpc>
                <a:spcPct val="115000"/>
              </a:lnSpc>
              <a:spcBef>
                <a:spcPts val="0"/>
              </a:spcBef>
              <a:spcAft>
                <a:spcPts val="0"/>
              </a:spcAft>
              <a:buNone/>
            </a:pPr>
            <a:r>
              <a:t/>
            </a:r>
            <a:endParaRPr sz="1450">
              <a:solidFill>
                <a:schemeClr val="lt1"/>
              </a:solidFill>
            </a:endParaRPr>
          </a:p>
          <a:p>
            <a:pPr indent="0" lvl="0" marL="0" rtl="0" algn="l">
              <a:lnSpc>
                <a:spcPct val="115000"/>
              </a:lnSpc>
              <a:spcBef>
                <a:spcPts val="0"/>
              </a:spcBef>
              <a:spcAft>
                <a:spcPts val="0"/>
              </a:spcAft>
              <a:buNone/>
            </a:pPr>
            <a:r>
              <a:t/>
            </a:r>
            <a:endParaRPr sz="1450"/>
          </a:p>
          <a:p>
            <a:pPr indent="0" lvl="0" marL="0" rtl="0" algn="l">
              <a:lnSpc>
                <a:spcPct val="115000"/>
              </a:lnSpc>
              <a:spcBef>
                <a:spcPts val="0"/>
              </a:spcBef>
              <a:spcAft>
                <a:spcPts val="0"/>
              </a:spcAft>
              <a:buNone/>
            </a:pPr>
            <a:r>
              <a:t/>
            </a:r>
            <a:endParaRPr sz="2500" u="sng">
              <a:solidFill>
                <a:schemeClr val="lt1"/>
              </a:solidFill>
            </a:endParaRPr>
          </a:p>
          <a:p>
            <a:pPr indent="0" lvl="0" marL="0" rtl="0" algn="l">
              <a:lnSpc>
                <a:spcPct val="115000"/>
              </a:lnSpc>
              <a:spcBef>
                <a:spcPts val="0"/>
              </a:spcBef>
              <a:spcAft>
                <a:spcPts val="0"/>
              </a:spcAft>
              <a:buNone/>
            </a:pPr>
            <a:r>
              <a:t/>
            </a:r>
            <a:endParaRPr sz="1450">
              <a:solidFill>
                <a:schemeClr val="lt1"/>
              </a:solidFill>
            </a:endParaRPr>
          </a:p>
          <a:p>
            <a:pPr indent="0" lvl="0" marL="0" rtl="0" algn="l">
              <a:lnSpc>
                <a:spcPct val="115000"/>
              </a:lnSpc>
              <a:spcBef>
                <a:spcPts val="0"/>
              </a:spcBef>
              <a:spcAft>
                <a:spcPts val="0"/>
              </a:spcAft>
              <a:buNone/>
            </a:pPr>
            <a:r>
              <a:t/>
            </a:r>
            <a:endParaRPr sz="2500" u="sng">
              <a:solidFill>
                <a:schemeClr val="lt1"/>
              </a:solidFill>
            </a:endParaRPr>
          </a:p>
          <a:p>
            <a:pPr indent="0" lvl="0" marL="0" rtl="0" algn="l">
              <a:lnSpc>
                <a:spcPct val="115000"/>
              </a:lnSpc>
              <a:spcBef>
                <a:spcPts val="0"/>
              </a:spcBef>
              <a:spcAft>
                <a:spcPts val="0"/>
              </a:spcAft>
              <a:buNone/>
            </a:pPr>
            <a:r>
              <a:t/>
            </a:r>
            <a:endParaRPr sz="35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11" name="Google Shape;211;p22"/>
          <p:cNvSpPr txBox="1"/>
          <p:nvPr/>
        </p:nvSpPr>
        <p:spPr>
          <a:xfrm>
            <a:off x="5997050" y="1117800"/>
            <a:ext cx="2437800" cy="42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chemeClr val="lt1"/>
                </a:solidFill>
              </a:rPr>
              <a:t>Needs:</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Diego desires a system that can</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assist him in monitoring the</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restaurant’s food inventory, suggest recipes utilizing existing ingredients, and alert him about nearing expiry of food items.</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u="sng">
                <a:solidFill>
                  <a:schemeClr val="lt1"/>
                </a:solidFill>
              </a:rPr>
              <a:t>Goals:</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Diego aims to reduce food waste,</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optimize inventory utilization to</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improve profitability and streamline</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his inventory management process to focus more on customer service</a:t>
            </a:r>
            <a:endParaRPr sz="1100" u="sng">
              <a:solidFill>
                <a:schemeClr val="lt1"/>
              </a:solidFill>
            </a:endParaRPr>
          </a:p>
        </p:txBody>
      </p:sp>
      <p:pic>
        <p:nvPicPr>
          <p:cNvPr id="212" name="Google Shape;212;p22"/>
          <p:cNvPicPr preferRelativeResize="0"/>
          <p:nvPr/>
        </p:nvPicPr>
        <p:blipFill>
          <a:blip r:embed="rId3">
            <a:alphaModFix/>
          </a:blip>
          <a:stretch>
            <a:fillRect/>
          </a:stretch>
        </p:blipFill>
        <p:spPr>
          <a:xfrm>
            <a:off x="1297500" y="1069475"/>
            <a:ext cx="2196750" cy="275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1297500" y="4510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Technologies and Languages:</a:t>
            </a:r>
            <a:endParaRPr b="1"/>
          </a:p>
        </p:txBody>
      </p:sp>
      <p:sp>
        <p:nvSpPr>
          <p:cNvPr id="218" name="Google Shape;218;p23"/>
          <p:cNvSpPr txBox="1"/>
          <p:nvPr>
            <p:ph idx="1" type="body"/>
          </p:nvPr>
        </p:nvSpPr>
        <p:spPr>
          <a:xfrm>
            <a:off x="1297500" y="1567550"/>
            <a:ext cx="2241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Java                                               </a:t>
            </a:r>
            <a:endParaRPr/>
          </a:p>
          <a:p>
            <a:pPr indent="-311150" lvl="0" marL="457200" rtl="0" algn="l">
              <a:spcBef>
                <a:spcPts val="0"/>
              </a:spcBef>
              <a:spcAft>
                <a:spcPts val="0"/>
              </a:spcAft>
              <a:buSzPts val="1300"/>
              <a:buChar char="●"/>
            </a:pPr>
            <a:r>
              <a:rPr lang="en"/>
              <a:t>HTML</a:t>
            </a:r>
            <a:endParaRPr/>
          </a:p>
          <a:p>
            <a:pPr indent="-311150" lvl="0" marL="457200" rtl="0" algn="l">
              <a:spcBef>
                <a:spcPts val="0"/>
              </a:spcBef>
              <a:spcAft>
                <a:spcPts val="0"/>
              </a:spcAft>
              <a:buSzPts val="1300"/>
              <a:buChar char="●"/>
            </a:pPr>
            <a:r>
              <a:rPr lang="en"/>
              <a:t>React</a:t>
            </a:r>
            <a:endParaRPr/>
          </a:p>
          <a:p>
            <a:pPr indent="-311150" lvl="0" marL="457200" rtl="0" algn="l">
              <a:spcBef>
                <a:spcPts val="0"/>
              </a:spcBef>
              <a:spcAft>
                <a:spcPts val="0"/>
              </a:spcAft>
              <a:buSzPts val="1300"/>
              <a:buChar char="●"/>
            </a:pPr>
            <a:r>
              <a:rPr lang="en"/>
              <a:t>JavaScript</a:t>
            </a:r>
            <a:endParaRPr/>
          </a:p>
          <a:p>
            <a:pPr indent="-311150" lvl="0" marL="457200" rtl="0" algn="l">
              <a:spcBef>
                <a:spcPts val="0"/>
              </a:spcBef>
              <a:spcAft>
                <a:spcPts val="0"/>
              </a:spcAft>
              <a:buSzPts val="1300"/>
              <a:buChar char="●"/>
            </a:pPr>
            <a:r>
              <a:rPr lang="en"/>
              <a:t>MySQL</a:t>
            </a:r>
            <a:endParaRPr/>
          </a:p>
          <a:p>
            <a:pPr indent="-311150" lvl="0" marL="457200" rtl="0" algn="l">
              <a:spcBef>
                <a:spcPts val="0"/>
              </a:spcBef>
              <a:spcAft>
                <a:spcPts val="0"/>
              </a:spcAft>
              <a:buSzPts val="1300"/>
              <a:buChar char="●"/>
            </a:pPr>
            <a:r>
              <a:rPr lang="en"/>
              <a:t>VisualStudio Code</a:t>
            </a:r>
            <a:endParaRPr/>
          </a:p>
          <a:p>
            <a:pPr indent="-311150" lvl="0" marL="457200" rtl="0" algn="l">
              <a:spcBef>
                <a:spcPts val="0"/>
              </a:spcBef>
              <a:spcAft>
                <a:spcPts val="0"/>
              </a:spcAft>
              <a:buSzPts val="1300"/>
              <a:buChar char="●"/>
            </a:pPr>
            <a:r>
              <a:rPr lang="en"/>
              <a:t>GitHub</a:t>
            </a:r>
            <a:endParaRPr/>
          </a:p>
          <a:p>
            <a:pPr indent="-311150" lvl="0" marL="457200" rtl="0" algn="l">
              <a:spcBef>
                <a:spcPts val="0"/>
              </a:spcBef>
              <a:spcAft>
                <a:spcPts val="0"/>
              </a:spcAft>
              <a:buSzPts val="1300"/>
              <a:buChar char="●"/>
            </a:pPr>
            <a:r>
              <a:rPr lang="en"/>
              <a:t>Jira Board</a:t>
            </a:r>
            <a:endParaRPr/>
          </a:p>
        </p:txBody>
      </p:sp>
      <p:pic>
        <p:nvPicPr>
          <p:cNvPr id="219" name="Google Shape;219;p23"/>
          <p:cNvPicPr preferRelativeResize="0"/>
          <p:nvPr/>
        </p:nvPicPr>
        <p:blipFill>
          <a:blip r:embed="rId3">
            <a:alphaModFix/>
          </a:blip>
          <a:stretch>
            <a:fillRect/>
          </a:stretch>
        </p:blipFill>
        <p:spPr>
          <a:xfrm>
            <a:off x="3539400" y="1596213"/>
            <a:ext cx="1154300" cy="1042325"/>
          </a:xfrm>
          <a:prstGeom prst="rect">
            <a:avLst/>
          </a:prstGeom>
          <a:noFill/>
          <a:ln>
            <a:noFill/>
          </a:ln>
        </p:spPr>
      </p:pic>
      <p:pic>
        <p:nvPicPr>
          <p:cNvPr id="220" name="Google Shape;220;p23"/>
          <p:cNvPicPr preferRelativeResize="0"/>
          <p:nvPr/>
        </p:nvPicPr>
        <p:blipFill>
          <a:blip r:embed="rId4">
            <a:alphaModFix/>
          </a:blip>
          <a:stretch>
            <a:fillRect/>
          </a:stretch>
        </p:blipFill>
        <p:spPr>
          <a:xfrm>
            <a:off x="4819975" y="1596225"/>
            <a:ext cx="992700" cy="1042335"/>
          </a:xfrm>
          <a:prstGeom prst="rect">
            <a:avLst/>
          </a:prstGeom>
          <a:noFill/>
          <a:ln>
            <a:noFill/>
          </a:ln>
        </p:spPr>
      </p:pic>
      <p:pic>
        <p:nvPicPr>
          <p:cNvPr id="221" name="Google Shape;221;p23"/>
          <p:cNvPicPr preferRelativeResize="0"/>
          <p:nvPr/>
        </p:nvPicPr>
        <p:blipFill>
          <a:blip r:embed="rId5">
            <a:alphaModFix/>
          </a:blip>
          <a:stretch>
            <a:fillRect/>
          </a:stretch>
        </p:blipFill>
        <p:spPr>
          <a:xfrm>
            <a:off x="5938938" y="1567550"/>
            <a:ext cx="1107400" cy="1042325"/>
          </a:xfrm>
          <a:prstGeom prst="rect">
            <a:avLst/>
          </a:prstGeom>
          <a:noFill/>
          <a:ln>
            <a:noFill/>
          </a:ln>
        </p:spPr>
      </p:pic>
      <p:pic>
        <p:nvPicPr>
          <p:cNvPr id="222" name="Google Shape;222;p23"/>
          <p:cNvPicPr preferRelativeResize="0"/>
          <p:nvPr/>
        </p:nvPicPr>
        <p:blipFill>
          <a:blip r:embed="rId6">
            <a:alphaModFix/>
          </a:blip>
          <a:stretch>
            <a:fillRect/>
          </a:stretch>
        </p:blipFill>
        <p:spPr>
          <a:xfrm>
            <a:off x="7146150" y="1593950"/>
            <a:ext cx="1154300" cy="1046850"/>
          </a:xfrm>
          <a:prstGeom prst="rect">
            <a:avLst/>
          </a:prstGeom>
          <a:noFill/>
          <a:ln>
            <a:noFill/>
          </a:ln>
        </p:spPr>
      </p:pic>
      <p:pic>
        <p:nvPicPr>
          <p:cNvPr id="223" name="Google Shape;223;p23"/>
          <p:cNvPicPr preferRelativeResize="0"/>
          <p:nvPr/>
        </p:nvPicPr>
        <p:blipFill>
          <a:blip r:embed="rId7">
            <a:alphaModFix/>
          </a:blip>
          <a:stretch>
            <a:fillRect/>
          </a:stretch>
        </p:blipFill>
        <p:spPr>
          <a:xfrm>
            <a:off x="3590275" y="2884200"/>
            <a:ext cx="1107400" cy="1172875"/>
          </a:xfrm>
          <a:prstGeom prst="rect">
            <a:avLst/>
          </a:prstGeom>
          <a:noFill/>
          <a:ln>
            <a:noFill/>
          </a:ln>
        </p:spPr>
      </p:pic>
      <p:pic>
        <p:nvPicPr>
          <p:cNvPr id="224" name="Google Shape;224;p23"/>
          <p:cNvPicPr preferRelativeResize="0"/>
          <p:nvPr/>
        </p:nvPicPr>
        <p:blipFill>
          <a:blip r:embed="rId8">
            <a:alphaModFix/>
          </a:blip>
          <a:stretch>
            <a:fillRect/>
          </a:stretch>
        </p:blipFill>
        <p:spPr>
          <a:xfrm>
            <a:off x="4846425" y="2869575"/>
            <a:ext cx="1107400" cy="1187500"/>
          </a:xfrm>
          <a:prstGeom prst="rect">
            <a:avLst/>
          </a:prstGeom>
          <a:noFill/>
          <a:ln>
            <a:noFill/>
          </a:ln>
        </p:spPr>
      </p:pic>
      <p:pic>
        <p:nvPicPr>
          <p:cNvPr id="225" name="Google Shape;225;p23"/>
          <p:cNvPicPr preferRelativeResize="0"/>
          <p:nvPr/>
        </p:nvPicPr>
        <p:blipFill>
          <a:blip r:embed="rId9">
            <a:alphaModFix/>
          </a:blip>
          <a:stretch>
            <a:fillRect/>
          </a:stretch>
        </p:blipFill>
        <p:spPr>
          <a:xfrm>
            <a:off x="6055675" y="2884200"/>
            <a:ext cx="1107400" cy="1172875"/>
          </a:xfrm>
          <a:prstGeom prst="rect">
            <a:avLst/>
          </a:prstGeom>
          <a:noFill/>
          <a:ln>
            <a:noFill/>
          </a:ln>
        </p:spPr>
      </p:pic>
      <p:pic>
        <p:nvPicPr>
          <p:cNvPr id="226" name="Google Shape;226;p23"/>
          <p:cNvPicPr preferRelativeResize="0"/>
          <p:nvPr/>
        </p:nvPicPr>
        <p:blipFill>
          <a:blip r:embed="rId10">
            <a:alphaModFix/>
          </a:blip>
          <a:stretch>
            <a:fillRect/>
          </a:stretch>
        </p:blipFill>
        <p:spPr>
          <a:xfrm>
            <a:off x="7264925" y="2869575"/>
            <a:ext cx="992700" cy="118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1297500" y="393750"/>
            <a:ext cx="7038900" cy="66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Teamwork</a:t>
            </a:r>
            <a:r>
              <a:rPr b="1" lang="en"/>
              <a:t> Agreement:</a:t>
            </a:r>
            <a:endParaRPr b="1"/>
          </a:p>
        </p:txBody>
      </p:sp>
      <p:sp>
        <p:nvSpPr>
          <p:cNvPr id="232" name="Google Shape;232;p24"/>
          <p:cNvSpPr txBox="1"/>
          <p:nvPr>
            <p:ph idx="1" type="body"/>
          </p:nvPr>
        </p:nvSpPr>
        <p:spPr>
          <a:xfrm>
            <a:off x="1297500" y="1247675"/>
            <a:ext cx="7038900" cy="323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t>The goal of our Teamwork Agreement is to establish expectations for behavior in an attempt to foster collaboration and productivity. The specific roles and responsibilities of each member may vary as the project progresses. Agendas are distributed beforehand by WhatsApp or email. One meeting per week is scheduled for Saturdays, and daily meetings are held for Scrum.  Important decisions will be made collectively, documented, and shared with all participants.</a:t>
            </a:r>
            <a:endParaRPr sz="2000"/>
          </a:p>
          <a:p>
            <a:pPr indent="0" lvl="0" marL="0" rtl="0" algn="just">
              <a:spcBef>
                <a:spcPts val="1200"/>
              </a:spcBef>
              <a:spcAft>
                <a:spcPts val="1200"/>
              </a:spcAft>
              <a:buNone/>
            </a:pPr>
            <a:r>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Schedule:</a:t>
            </a:r>
            <a:endParaRPr b="1"/>
          </a:p>
        </p:txBody>
      </p:sp>
      <p:sp>
        <p:nvSpPr>
          <p:cNvPr id="238" name="Google Shape;238;p25"/>
          <p:cNvSpPr txBox="1"/>
          <p:nvPr>
            <p:ph idx="1" type="body"/>
          </p:nvPr>
        </p:nvSpPr>
        <p:spPr>
          <a:xfrm>
            <a:off x="1136225" y="1138725"/>
            <a:ext cx="7038900" cy="33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25"/>
          <p:cNvPicPr preferRelativeResize="0"/>
          <p:nvPr/>
        </p:nvPicPr>
        <p:blipFill>
          <a:blip r:embed="rId3">
            <a:alphaModFix/>
          </a:blip>
          <a:stretch>
            <a:fillRect/>
          </a:stretch>
        </p:blipFill>
        <p:spPr>
          <a:xfrm>
            <a:off x="1136225" y="1138725"/>
            <a:ext cx="7038900" cy="331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1297500" y="4361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Retrospective- What Worked Well:</a:t>
            </a:r>
            <a:endParaRPr b="1"/>
          </a:p>
        </p:txBody>
      </p:sp>
      <p:sp>
        <p:nvSpPr>
          <p:cNvPr id="245" name="Google Shape;245;p26"/>
          <p:cNvSpPr txBox="1"/>
          <p:nvPr>
            <p:ph idx="1" type="body"/>
          </p:nvPr>
        </p:nvSpPr>
        <p:spPr>
          <a:xfrm>
            <a:off x="1006525" y="1119275"/>
            <a:ext cx="8030100" cy="39219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3600"/>
              <a:t>Smooth Setup: We successfully handled tasks like setting up the environment and configuring tools.</a:t>
            </a:r>
            <a:endParaRPr sz="3600"/>
          </a:p>
          <a:p>
            <a:pPr indent="0" lvl="0" marL="0" rtl="0" algn="l">
              <a:spcBef>
                <a:spcPts val="1200"/>
              </a:spcBef>
              <a:spcAft>
                <a:spcPts val="0"/>
              </a:spcAft>
              <a:buNone/>
            </a:pPr>
            <a:r>
              <a:rPr lang="en" sz="3600"/>
              <a:t>Ready for Action: We carefully got everything ready for the next sprints. Sprint 1 was a win – we completed all the setup tasks and nailed down our project ideas.</a:t>
            </a:r>
            <a:endParaRPr sz="3600"/>
          </a:p>
          <a:p>
            <a:pPr indent="0" lvl="0" marL="0" rtl="0" algn="l">
              <a:spcBef>
                <a:spcPts val="1200"/>
              </a:spcBef>
              <a:spcAft>
                <a:spcPts val="0"/>
              </a:spcAft>
              <a:buNone/>
            </a:pPr>
            <a:r>
              <a:rPr lang="en" sz="3600"/>
              <a:t>Requirement Story: We documented all the project needs, user details, and agreed on how the team will work together.</a:t>
            </a:r>
            <a:endParaRPr sz="3600"/>
          </a:p>
          <a:p>
            <a:pPr indent="0" lvl="0" marL="0" rtl="0" algn="l">
              <a:spcBef>
                <a:spcPts val="1200"/>
              </a:spcBef>
              <a:spcAft>
                <a:spcPts val="0"/>
              </a:spcAft>
              <a:buNone/>
            </a:pPr>
            <a:r>
              <a:rPr lang="en" sz="3600"/>
              <a:t>Team Harmony: We did a great job working together as a team. Our communication was effective, and we created a really collaborative environment.</a:t>
            </a:r>
            <a:endParaRPr sz="3600"/>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1297500" y="393750"/>
            <a:ext cx="7038900" cy="735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a:t>What Needs To Be Improved:</a:t>
            </a:r>
            <a:endParaRPr b="1" sz="3500"/>
          </a:p>
        </p:txBody>
      </p:sp>
      <p:sp>
        <p:nvSpPr>
          <p:cNvPr id="251" name="Google Shape;251;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000"/>
          </a:p>
          <a:p>
            <a:pPr indent="-355600" lvl="0" marL="457200" rtl="0" algn="l">
              <a:spcBef>
                <a:spcPts val="1200"/>
              </a:spcBef>
              <a:spcAft>
                <a:spcPts val="0"/>
              </a:spcAft>
              <a:buSzPts val="2000"/>
              <a:buChar char="●"/>
            </a:pPr>
            <a:r>
              <a:rPr lang="en" sz="2000"/>
              <a:t>Frequency of Team meetings and time to finalize on discussions and tasks.</a:t>
            </a:r>
            <a:endParaRPr sz="2000"/>
          </a:p>
          <a:p>
            <a:pPr indent="-355600" lvl="0" marL="457200" rtl="0" algn="l">
              <a:spcBef>
                <a:spcPts val="0"/>
              </a:spcBef>
              <a:spcAft>
                <a:spcPts val="0"/>
              </a:spcAft>
              <a:buSzPts val="2000"/>
              <a:buChar char="●"/>
            </a:pPr>
            <a:r>
              <a:rPr lang="en" sz="2000"/>
              <a:t>Need to set up Jira board for task tracking.</a:t>
            </a:r>
            <a:endParaRPr sz="2000"/>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Next:</a:t>
            </a:r>
            <a:endParaRPr b="1"/>
          </a:p>
        </p:txBody>
      </p:sp>
      <p:sp>
        <p:nvSpPr>
          <p:cNvPr id="257" name="Google Shape;257;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28"/>
          <p:cNvPicPr preferRelativeResize="0"/>
          <p:nvPr/>
        </p:nvPicPr>
        <p:blipFill>
          <a:blip r:embed="rId3">
            <a:alphaModFix/>
          </a:blip>
          <a:stretch>
            <a:fillRect/>
          </a:stretch>
        </p:blipFill>
        <p:spPr>
          <a:xfrm>
            <a:off x="1297500" y="1571000"/>
            <a:ext cx="7038900" cy="2911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860525" y="1912650"/>
            <a:ext cx="27339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a:t>Wiki Page</a:t>
            </a:r>
            <a:endParaRPr b="1"/>
          </a:p>
        </p:txBody>
      </p:sp>
      <p:sp>
        <p:nvSpPr>
          <p:cNvPr id="264" name="Google Shape;264;p29"/>
          <p:cNvSpPr txBox="1"/>
          <p:nvPr>
            <p:ph idx="2" type="body"/>
          </p:nvPr>
        </p:nvSpPr>
        <p:spPr>
          <a:xfrm>
            <a:off x="2843850" y="1997250"/>
            <a:ext cx="5233800" cy="384900"/>
          </a:xfrm>
          <a:prstGeom prst="rect">
            <a:avLst/>
          </a:prstGeom>
        </p:spPr>
        <p:txBody>
          <a:bodyPr anchorCtr="0" anchor="t" bIns="91425" lIns="91425" spcFirstLastPara="1" rIns="91425" wrap="square" tIns="91425">
            <a:spAutoFit/>
          </a:bodyPr>
          <a:lstStyle/>
          <a:p>
            <a:pPr indent="0" lvl="0" marL="457200" rtl="0" algn="l">
              <a:spcBef>
                <a:spcPts val="0"/>
              </a:spcBef>
              <a:spcAft>
                <a:spcPts val="1200"/>
              </a:spcAft>
              <a:buNone/>
            </a:pPr>
            <a:r>
              <a:rPr lang="en" u="sng">
                <a:solidFill>
                  <a:schemeClr val="hlink"/>
                </a:solidFill>
                <a:hlinkClick r:id="rId3"/>
              </a:rPr>
              <a:t>https://github.com/htmw/2024S-neon-nomads/wiki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2400"/>
              </a:spcBef>
              <a:spcAft>
                <a:spcPts val="600"/>
              </a:spcAft>
              <a:buNone/>
            </a:pPr>
            <a:r>
              <a:rPr b="1" lang="en" sz="2500">
                <a:latin typeface="Arial"/>
                <a:ea typeface="Arial"/>
                <a:cs typeface="Arial"/>
                <a:sym typeface="Arial"/>
              </a:rPr>
              <a:t>Agenda</a:t>
            </a:r>
            <a:endParaRPr sz="2600"/>
          </a:p>
        </p:txBody>
      </p:sp>
      <p:sp>
        <p:nvSpPr>
          <p:cNvPr id="141" name="Google Shape;141;p14"/>
          <p:cNvSpPr txBox="1"/>
          <p:nvPr>
            <p:ph idx="1" type="body"/>
          </p:nvPr>
        </p:nvSpPr>
        <p:spPr>
          <a:xfrm>
            <a:off x="1124400" y="778625"/>
            <a:ext cx="7385100" cy="3775200"/>
          </a:xfrm>
          <a:prstGeom prst="rect">
            <a:avLst/>
          </a:prstGeom>
        </p:spPr>
        <p:txBody>
          <a:bodyPr anchorCtr="0" anchor="t" bIns="91425" lIns="91425" spcFirstLastPara="1" rIns="91425" wrap="square" tIns="91425">
            <a:normAutofit fontScale="92500" lnSpcReduction="20000"/>
          </a:bodyPr>
          <a:lstStyle/>
          <a:p>
            <a:pPr indent="0" lvl="0" marL="0" rtl="0" algn="l">
              <a:spcBef>
                <a:spcPts val="2400"/>
              </a:spcBef>
              <a:spcAft>
                <a:spcPts val="0"/>
              </a:spcAft>
              <a:buNone/>
            </a:pPr>
            <a:r>
              <a:t/>
            </a:r>
            <a:endParaRPr b="1" sz="2300">
              <a:solidFill>
                <a:srgbClr val="000000"/>
              </a:solidFill>
              <a:latin typeface="Arial"/>
              <a:ea typeface="Arial"/>
              <a:cs typeface="Arial"/>
              <a:sym typeface="Arial"/>
            </a:endParaRPr>
          </a:p>
          <a:p>
            <a:pPr indent="-346075" lvl="0" marL="457200" rtl="0" algn="l">
              <a:spcBef>
                <a:spcPts val="1200"/>
              </a:spcBef>
              <a:spcAft>
                <a:spcPts val="0"/>
              </a:spcAft>
              <a:buClr>
                <a:srgbClr val="F9F9F9"/>
              </a:buClr>
              <a:buSzPct val="100000"/>
              <a:buFont typeface="Lato"/>
              <a:buChar char="●"/>
            </a:pPr>
            <a:r>
              <a:rPr lang="en" sz="2000">
                <a:solidFill>
                  <a:srgbClr val="F9F9F9"/>
                </a:solidFill>
              </a:rPr>
              <a:t>Introduction</a:t>
            </a:r>
            <a:endParaRPr sz="2000">
              <a:solidFill>
                <a:srgbClr val="F9F9F9"/>
              </a:solidFill>
            </a:endParaRPr>
          </a:p>
          <a:p>
            <a:pPr indent="-346075" lvl="0" marL="457200" rtl="0" algn="l">
              <a:spcBef>
                <a:spcPts val="0"/>
              </a:spcBef>
              <a:spcAft>
                <a:spcPts val="0"/>
              </a:spcAft>
              <a:buClr>
                <a:srgbClr val="F9F9F9"/>
              </a:buClr>
              <a:buSzPct val="100000"/>
              <a:buFont typeface="Lato"/>
              <a:buChar char="●"/>
            </a:pPr>
            <a:r>
              <a:rPr lang="en" sz="2000">
                <a:solidFill>
                  <a:srgbClr val="F9F9F9"/>
                </a:solidFill>
              </a:rPr>
              <a:t>Problem Statement</a:t>
            </a:r>
            <a:endParaRPr sz="2000">
              <a:solidFill>
                <a:srgbClr val="F9F9F9"/>
              </a:solidFill>
            </a:endParaRPr>
          </a:p>
          <a:p>
            <a:pPr indent="-346075" lvl="0" marL="457200" rtl="0" algn="l">
              <a:spcBef>
                <a:spcPts val="0"/>
              </a:spcBef>
              <a:spcAft>
                <a:spcPts val="0"/>
              </a:spcAft>
              <a:buClr>
                <a:srgbClr val="F9F9F9"/>
              </a:buClr>
              <a:buSzPct val="100000"/>
              <a:buFont typeface="Lato"/>
              <a:buChar char="●"/>
            </a:pPr>
            <a:r>
              <a:rPr lang="en" sz="2000">
                <a:solidFill>
                  <a:srgbClr val="F9F9F9"/>
                </a:solidFill>
              </a:rPr>
              <a:t>Project description</a:t>
            </a:r>
            <a:endParaRPr sz="2000">
              <a:solidFill>
                <a:srgbClr val="F9F9F9"/>
              </a:solidFill>
            </a:endParaRPr>
          </a:p>
          <a:p>
            <a:pPr indent="-346075" lvl="0" marL="457200" rtl="0" algn="l">
              <a:spcBef>
                <a:spcPts val="0"/>
              </a:spcBef>
              <a:spcAft>
                <a:spcPts val="0"/>
              </a:spcAft>
              <a:buClr>
                <a:srgbClr val="F9F9F9"/>
              </a:buClr>
              <a:buSzPct val="100000"/>
              <a:buFont typeface="Lato"/>
              <a:buChar char="●"/>
            </a:pPr>
            <a:r>
              <a:rPr lang="en" sz="2000">
                <a:solidFill>
                  <a:srgbClr val="F9F9F9"/>
                </a:solidFill>
              </a:rPr>
              <a:t>Team members and roles</a:t>
            </a:r>
            <a:endParaRPr sz="2000">
              <a:solidFill>
                <a:srgbClr val="F9F9F9"/>
              </a:solidFill>
            </a:endParaRPr>
          </a:p>
          <a:p>
            <a:pPr indent="-346075" lvl="0" marL="457200" rtl="0" algn="l">
              <a:spcBef>
                <a:spcPts val="0"/>
              </a:spcBef>
              <a:spcAft>
                <a:spcPts val="0"/>
              </a:spcAft>
              <a:buClr>
                <a:srgbClr val="F9F9F9"/>
              </a:buClr>
              <a:buSzPct val="100000"/>
              <a:buFont typeface="Lato"/>
              <a:buChar char="●"/>
            </a:pPr>
            <a:r>
              <a:rPr lang="en" sz="2000">
                <a:solidFill>
                  <a:srgbClr val="F9F9F9"/>
                </a:solidFill>
              </a:rPr>
              <a:t>Persona</a:t>
            </a:r>
            <a:endParaRPr sz="2000">
              <a:solidFill>
                <a:srgbClr val="F9F9F9"/>
              </a:solidFill>
            </a:endParaRPr>
          </a:p>
          <a:p>
            <a:pPr indent="-346075" lvl="0" marL="457200" rtl="0" algn="l">
              <a:spcBef>
                <a:spcPts val="0"/>
              </a:spcBef>
              <a:spcAft>
                <a:spcPts val="0"/>
              </a:spcAft>
              <a:buClr>
                <a:srgbClr val="F9F9F9"/>
              </a:buClr>
              <a:buSzPct val="100000"/>
              <a:buFont typeface="Lato"/>
              <a:buChar char="●"/>
            </a:pPr>
            <a:r>
              <a:rPr lang="en" sz="2000">
                <a:solidFill>
                  <a:srgbClr val="F9F9F9"/>
                </a:solidFill>
              </a:rPr>
              <a:t>Technologies and Languages used</a:t>
            </a:r>
            <a:endParaRPr sz="2000">
              <a:solidFill>
                <a:srgbClr val="F9F9F9"/>
              </a:solidFill>
            </a:endParaRPr>
          </a:p>
          <a:p>
            <a:pPr indent="-346075" lvl="0" marL="457200" rtl="0" algn="l">
              <a:spcBef>
                <a:spcPts val="0"/>
              </a:spcBef>
              <a:spcAft>
                <a:spcPts val="0"/>
              </a:spcAft>
              <a:buClr>
                <a:srgbClr val="F9F9F9"/>
              </a:buClr>
              <a:buSzPct val="100000"/>
              <a:buFont typeface="Lato"/>
              <a:buChar char="●"/>
            </a:pPr>
            <a:r>
              <a:rPr lang="en" sz="2000">
                <a:solidFill>
                  <a:srgbClr val="F9F9F9"/>
                </a:solidFill>
              </a:rPr>
              <a:t>Teamwork agreement</a:t>
            </a:r>
            <a:endParaRPr sz="2000">
              <a:solidFill>
                <a:srgbClr val="F9F9F9"/>
              </a:solidFill>
            </a:endParaRPr>
          </a:p>
          <a:p>
            <a:pPr indent="-346075" lvl="0" marL="457200" rtl="0" algn="l">
              <a:spcBef>
                <a:spcPts val="0"/>
              </a:spcBef>
              <a:spcAft>
                <a:spcPts val="0"/>
              </a:spcAft>
              <a:buClr>
                <a:srgbClr val="F9F9F9"/>
              </a:buClr>
              <a:buSzPct val="100000"/>
              <a:buFont typeface="Lato"/>
              <a:buChar char="●"/>
            </a:pPr>
            <a:r>
              <a:rPr lang="en" sz="2000">
                <a:solidFill>
                  <a:srgbClr val="F9F9F9"/>
                </a:solidFill>
              </a:rPr>
              <a:t>Schedule</a:t>
            </a:r>
            <a:endParaRPr sz="2000">
              <a:solidFill>
                <a:srgbClr val="F9F9F9"/>
              </a:solidFill>
            </a:endParaRPr>
          </a:p>
          <a:p>
            <a:pPr indent="-346075" lvl="0" marL="457200" rtl="0" algn="l">
              <a:spcBef>
                <a:spcPts val="0"/>
              </a:spcBef>
              <a:spcAft>
                <a:spcPts val="0"/>
              </a:spcAft>
              <a:buClr>
                <a:srgbClr val="F9F9F9"/>
              </a:buClr>
              <a:buSzPct val="100000"/>
              <a:buFont typeface="Lato"/>
              <a:buChar char="●"/>
            </a:pPr>
            <a:r>
              <a:rPr lang="en" sz="2000">
                <a:solidFill>
                  <a:srgbClr val="F9F9F9"/>
                </a:solidFill>
              </a:rPr>
              <a:t>Retrospective</a:t>
            </a:r>
            <a:endParaRPr sz="2000">
              <a:solidFill>
                <a:srgbClr val="F9F9F9"/>
              </a:solidFill>
            </a:endParaRPr>
          </a:p>
          <a:p>
            <a:pPr indent="-346075" lvl="0" marL="457200" rtl="0" algn="l">
              <a:spcBef>
                <a:spcPts val="0"/>
              </a:spcBef>
              <a:spcAft>
                <a:spcPts val="0"/>
              </a:spcAft>
              <a:buClr>
                <a:srgbClr val="F9F9F9"/>
              </a:buClr>
              <a:buSzPct val="100000"/>
              <a:buFont typeface="Lato"/>
              <a:buChar char="●"/>
            </a:pPr>
            <a:r>
              <a:rPr lang="en" sz="2000">
                <a:solidFill>
                  <a:srgbClr val="F9F9F9"/>
                </a:solidFill>
              </a:rPr>
              <a:t>Wiki Page </a:t>
            </a:r>
            <a:endParaRPr sz="2000">
              <a:solidFill>
                <a:srgbClr val="F9F9F9"/>
              </a:solidFil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 Statement:</a:t>
            </a:r>
            <a:endParaRPr b="1"/>
          </a:p>
        </p:txBody>
      </p:sp>
      <p:sp>
        <p:nvSpPr>
          <p:cNvPr id="147" name="Google Shape;147;p15"/>
          <p:cNvSpPr txBox="1"/>
          <p:nvPr>
            <p:ph idx="1" type="body"/>
          </p:nvPr>
        </p:nvSpPr>
        <p:spPr>
          <a:xfrm>
            <a:off x="1328975" y="11821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t>Managing food inventory is a bit like juggling. You need to keep everything in balance — ensuring there's enough stock to meet demand, but not so much that it goes to waste. It's a tough act, especially with perishables that have a ticking clock from the moment they're harvested or produced. Traditional systems often fall short, leading to overstocked kitchens and stores, unnecessary waste, and, worst of all, the risk of serving or selling food that's past its prime. Not to mention, without the right tools, predicting how much stock you need is more guesswork than science.</a:t>
            </a:r>
            <a:endParaRPr sz="2000"/>
          </a:p>
        </p:txBody>
      </p:sp>
      <p:sp>
        <p:nvSpPr>
          <p:cNvPr id="148" name="Google Shape;148;p15"/>
          <p:cNvSpPr txBox="1"/>
          <p:nvPr>
            <p:ph idx="2" type="body"/>
          </p:nvPr>
        </p:nvSpPr>
        <p:spPr>
          <a:xfrm>
            <a:off x="10312672" y="1732700"/>
            <a:ext cx="642900" cy="57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0600" y="176325"/>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500"/>
              <a:t>Project Description:</a:t>
            </a:r>
            <a:endParaRPr b="1" sz="2500"/>
          </a:p>
        </p:txBody>
      </p:sp>
      <p:sp>
        <p:nvSpPr>
          <p:cNvPr id="154" name="Google Shape;154;p16"/>
          <p:cNvSpPr txBox="1"/>
          <p:nvPr>
            <p:ph idx="1" type="body"/>
          </p:nvPr>
        </p:nvSpPr>
        <p:spPr>
          <a:xfrm>
            <a:off x="1290600" y="993925"/>
            <a:ext cx="6853800" cy="28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9F9F9"/>
                </a:solidFill>
                <a:highlight>
                  <a:srgbClr val="171717"/>
                </a:highlight>
              </a:rPr>
              <a:t>KitchenSync is designed for busy individuals, families, and small firms that struggle to keep their pantries organized and cut down on food waste. This trailblazing system offers improved pantry management and meal planning, suggests recipes with what you have, and notifies you about the shelf life of your food items.  Unlike other traditional inventory systems and shopping list apps,  KitchenSync adjusts to your dietary preferences and schedules by making use of readily available ingredients to simplify the meal preparation process.</a:t>
            </a:r>
            <a:endParaRPr sz="2000">
              <a:solidFill>
                <a:srgbClr val="F9F9F9"/>
              </a:solidFill>
              <a:highlight>
                <a:srgbClr val="171717"/>
              </a:highlight>
            </a:endParaRPr>
          </a:p>
          <a:p>
            <a:pPr indent="0" lvl="0" marL="0" rtl="0" algn="l">
              <a:spcBef>
                <a:spcPts val="0"/>
              </a:spcBef>
              <a:spcAft>
                <a:spcPts val="0"/>
              </a:spcAft>
              <a:buNone/>
            </a:pPr>
            <a:r>
              <a:t/>
            </a:r>
            <a:endParaRPr sz="1700">
              <a:solidFill>
                <a:srgbClr val="F9F9F9"/>
              </a:solidFill>
              <a:highlight>
                <a:srgbClr val="171717"/>
              </a:highlight>
              <a:latin typeface="Roboto"/>
              <a:ea typeface="Roboto"/>
              <a:cs typeface="Roboto"/>
              <a:sym typeface="Roboto"/>
            </a:endParaRPr>
          </a:p>
          <a:p>
            <a:pPr indent="0" lvl="0" marL="0" rtl="0" algn="l">
              <a:lnSpc>
                <a:spcPct val="95000"/>
              </a:lnSpc>
              <a:spcBef>
                <a:spcPts val="0"/>
              </a:spcBef>
              <a:spcAft>
                <a:spcPts val="0"/>
              </a:spcAft>
              <a:buNone/>
            </a:pPr>
            <a:r>
              <a:t/>
            </a:r>
            <a:endParaRPr>
              <a:solidFill>
                <a:srgbClr val="F9F9F9"/>
              </a:solidFill>
              <a:highlight>
                <a:srgbClr val="171717"/>
              </a:highlight>
              <a:latin typeface="Roboto"/>
              <a:ea typeface="Roboto"/>
              <a:cs typeface="Roboto"/>
              <a:sym typeface="Roboto"/>
            </a:endParaRPr>
          </a:p>
          <a:p>
            <a:pPr indent="0" lvl="0" marL="0" rtl="0" algn="l">
              <a:lnSpc>
                <a:spcPct val="95000"/>
              </a:lnSpc>
              <a:spcBef>
                <a:spcPts val="0"/>
              </a:spcBef>
              <a:spcAft>
                <a:spcPts val="0"/>
              </a:spcAft>
              <a:buNone/>
            </a:pPr>
            <a:r>
              <a:t/>
            </a:r>
            <a:endParaRPr b="1" sz="1500"/>
          </a:p>
          <a:p>
            <a:pPr indent="0" lvl="0" marL="0" rtl="0" algn="l">
              <a:lnSpc>
                <a:spcPct val="95000"/>
              </a:lnSpc>
              <a:spcBef>
                <a:spcPts val="0"/>
              </a:spcBef>
              <a:spcAft>
                <a:spcPts val="1200"/>
              </a:spcAft>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Team members and roles:</a:t>
            </a:r>
            <a:endParaRPr b="1" sz="2500"/>
          </a:p>
        </p:txBody>
      </p:sp>
      <p:pic>
        <p:nvPicPr>
          <p:cNvPr id="160" name="Google Shape;160;p17"/>
          <p:cNvPicPr preferRelativeResize="0"/>
          <p:nvPr/>
        </p:nvPicPr>
        <p:blipFill>
          <a:blip r:embed="rId3">
            <a:alphaModFix/>
          </a:blip>
          <a:stretch>
            <a:fillRect/>
          </a:stretch>
        </p:blipFill>
        <p:spPr>
          <a:xfrm>
            <a:off x="82700" y="1393900"/>
            <a:ext cx="2077850" cy="2977126"/>
          </a:xfrm>
          <a:prstGeom prst="rect">
            <a:avLst/>
          </a:prstGeom>
          <a:noFill/>
          <a:ln>
            <a:noFill/>
          </a:ln>
        </p:spPr>
      </p:pic>
      <p:pic>
        <p:nvPicPr>
          <p:cNvPr id="161" name="Google Shape;161;p17"/>
          <p:cNvPicPr preferRelativeResize="0"/>
          <p:nvPr/>
        </p:nvPicPr>
        <p:blipFill>
          <a:blip r:embed="rId4">
            <a:alphaModFix/>
          </a:blip>
          <a:stretch>
            <a:fillRect/>
          </a:stretch>
        </p:blipFill>
        <p:spPr>
          <a:xfrm>
            <a:off x="4572000" y="1350875"/>
            <a:ext cx="2133201" cy="3020150"/>
          </a:xfrm>
          <a:prstGeom prst="rect">
            <a:avLst/>
          </a:prstGeom>
          <a:noFill/>
          <a:ln>
            <a:noFill/>
          </a:ln>
        </p:spPr>
      </p:pic>
      <p:pic>
        <p:nvPicPr>
          <p:cNvPr id="162" name="Google Shape;162;p17"/>
          <p:cNvPicPr preferRelativeResize="0"/>
          <p:nvPr/>
        </p:nvPicPr>
        <p:blipFill>
          <a:blip r:embed="rId5">
            <a:alphaModFix/>
          </a:blip>
          <a:stretch>
            <a:fillRect/>
          </a:stretch>
        </p:blipFill>
        <p:spPr>
          <a:xfrm>
            <a:off x="2299675" y="1391350"/>
            <a:ext cx="2133198" cy="2982228"/>
          </a:xfrm>
          <a:prstGeom prst="rect">
            <a:avLst/>
          </a:prstGeom>
          <a:noFill/>
          <a:ln>
            <a:noFill/>
          </a:ln>
        </p:spPr>
      </p:pic>
      <p:sp>
        <p:nvSpPr>
          <p:cNvPr id="163" name="Google Shape;163;p17"/>
          <p:cNvSpPr txBox="1"/>
          <p:nvPr/>
        </p:nvSpPr>
        <p:spPr>
          <a:xfrm>
            <a:off x="2301425" y="4414050"/>
            <a:ext cx="21297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Aditya Gadhave</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U01848897</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Software Developer</a:t>
            </a:r>
            <a:endParaRPr sz="1300">
              <a:solidFill>
                <a:schemeClr val="lt1"/>
              </a:solidFill>
              <a:latin typeface="Lato"/>
              <a:ea typeface="Lato"/>
              <a:cs typeface="Lato"/>
              <a:sym typeface="Lato"/>
            </a:endParaRPr>
          </a:p>
        </p:txBody>
      </p:sp>
      <p:pic>
        <p:nvPicPr>
          <p:cNvPr id="164" name="Google Shape;164;p17"/>
          <p:cNvPicPr preferRelativeResize="0"/>
          <p:nvPr/>
        </p:nvPicPr>
        <p:blipFill>
          <a:blip r:embed="rId6">
            <a:alphaModFix/>
          </a:blip>
          <a:stretch>
            <a:fillRect/>
          </a:stretch>
        </p:blipFill>
        <p:spPr>
          <a:xfrm>
            <a:off x="6921600" y="1350875"/>
            <a:ext cx="1956425" cy="3020150"/>
          </a:xfrm>
          <a:prstGeom prst="rect">
            <a:avLst/>
          </a:prstGeom>
          <a:noFill/>
          <a:ln>
            <a:noFill/>
          </a:ln>
        </p:spPr>
      </p:pic>
      <p:sp>
        <p:nvSpPr>
          <p:cNvPr id="165" name="Google Shape;165;p17"/>
          <p:cNvSpPr txBox="1"/>
          <p:nvPr/>
        </p:nvSpPr>
        <p:spPr>
          <a:xfrm>
            <a:off x="4599700" y="4414050"/>
            <a:ext cx="20778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Hemanvitha Mylapalli</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U01872551</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Frontend Developer</a:t>
            </a:r>
            <a:endParaRPr sz="1300">
              <a:solidFill>
                <a:schemeClr val="lt1"/>
              </a:solidFill>
              <a:latin typeface="Lato"/>
              <a:ea typeface="Lato"/>
              <a:cs typeface="Lato"/>
              <a:sym typeface="Lato"/>
            </a:endParaRPr>
          </a:p>
          <a:p>
            <a:pPr indent="0" lvl="0" marL="0" rtl="0" algn="ctr">
              <a:spcBef>
                <a:spcPts val="0"/>
              </a:spcBef>
              <a:spcAft>
                <a:spcPts val="0"/>
              </a:spcAft>
              <a:buNone/>
            </a:pPr>
            <a:r>
              <a:t/>
            </a:r>
            <a:endParaRPr sz="1300">
              <a:solidFill>
                <a:schemeClr val="lt1"/>
              </a:solidFill>
              <a:latin typeface="Lato"/>
              <a:ea typeface="Lato"/>
              <a:cs typeface="Lato"/>
              <a:sym typeface="Lato"/>
            </a:endParaRPr>
          </a:p>
        </p:txBody>
      </p:sp>
      <p:sp>
        <p:nvSpPr>
          <p:cNvPr id="166" name="Google Shape;166;p17"/>
          <p:cNvSpPr txBox="1"/>
          <p:nvPr/>
        </p:nvSpPr>
        <p:spPr>
          <a:xfrm>
            <a:off x="82725" y="4457075"/>
            <a:ext cx="2077800" cy="3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0F6FC"/>
                </a:solidFill>
                <a:highlight>
                  <a:srgbClr val="161B22"/>
                </a:highlight>
              </a:rPr>
              <a:t>Bala Sahithi Kamana</a:t>
            </a:r>
            <a:endParaRPr sz="1200">
              <a:solidFill>
                <a:srgbClr val="F0F6FC"/>
              </a:solidFill>
              <a:highlight>
                <a:srgbClr val="161B22"/>
              </a:highlight>
            </a:endParaRPr>
          </a:p>
          <a:p>
            <a:pPr indent="0" lvl="0" marL="0" rtl="0" algn="ctr">
              <a:spcBef>
                <a:spcPts val="0"/>
              </a:spcBef>
              <a:spcAft>
                <a:spcPts val="0"/>
              </a:spcAft>
              <a:buNone/>
            </a:pPr>
            <a:r>
              <a:rPr lang="en" sz="1200">
                <a:solidFill>
                  <a:srgbClr val="F0F6FC"/>
                </a:solidFill>
                <a:highlight>
                  <a:srgbClr val="161B22"/>
                </a:highlight>
              </a:rPr>
              <a:t>U01874528</a:t>
            </a:r>
            <a:endParaRPr sz="1200">
              <a:solidFill>
                <a:srgbClr val="F0F6FC"/>
              </a:solidFill>
              <a:highlight>
                <a:srgbClr val="161B22"/>
              </a:highlight>
            </a:endParaRPr>
          </a:p>
          <a:p>
            <a:pPr indent="0" lvl="0" marL="0" rtl="0" algn="ctr">
              <a:spcBef>
                <a:spcPts val="0"/>
              </a:spcBef>
              <a:spcAft>
                <a:spcPts val="0"/>
              </a:spcAft>
              <a:buNone/>
            </a:pPr>
            <a:r>
              <a:rPr lang="en" sz="1200">
                <a:solidFill>
                  <a:srgbClr val="F0F6FC"/>
                </a:solidFill>
                <a:highlight>
                  <a:srgbClr val="161B22"/>
                </a:highlight>
              </a:rPr>
              <a:t>Backend Developer</a:t>
            </a:r>
            <a:endParaRPr sz="1200">
              <a:solidFill>
                <a:srgbClr val="F0F6FC"/>
              </a:solidFill>
              <a:highlight>
                <a:srgbClr val="161B22"/>
              </a:highlight>
            </a:endParaRPr>
          </a:p>
          <a:p>
            <a:pPr indent="0" lvl="0" marL="0" rtl="0" algn="l">
              <a:spcBef>
                <a:spcPts val="0"/>
              </a:spcBef>
              <a:spcAft>
                <a:spcPts val="0"/>
              </a:spcAft>
              <a:buNone/>
            </a:pPr>
            <a:r>
              <a:t/>
            </a:r>
            <a:endParaRPr sz="1200">
              <a:solidFill>
                <a:srgbClr val="F0F6FC"/>
              </a:solidFill>
              <a:highlight>
                <a:srgbClr val="161B22"/>
              </a:highlight>
            </a:endParaRPr>
          </a:p>
        </p:txBody>
      </p:sp>
      <p:sp>
        <p:nvSpPr>
          <p:cNvPr id="167" name="Google Shape;167;p17"/>
          <p:cNvSpPr txBox="1"/>
          <p:nvPr/>
        </p:nvSpPr>
        <p:spPr>
          <a:xfrm>
            <a:off x="6921650" y="4414050"/>
            <a:ext cx="1956300" cy="3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Shashank Akavaram</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U01867155</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Frontend Developer</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Team members and roles:</a:t>
            </a:r>
            <a:endParaRPr b="1"/>
          </a:p>
        </p:txBody>
      </p:sp>
      <p:sp>
        <p:nvSpPr>
          <p:cNvPr id="173" name="Google Shape;173;p18"/>
          <p:cNvSpPr txBox="1"/>
          <p:nvPr/>
        </p:nvSpPr>
        <p:spPr>
          <a:xfrm>
            <a:off x="61225" y="4309775"/>
            <a:ext cx="21792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Sasank Chaudhary</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U01873386</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Software Developer</a:t>
            </a:r>
            <a:endParaRPr sz="1300">
              <a:solidFill>
                <a:schemeClr val="lt1"/>
              </a:solidFill>
              <a:latin typeface="Lato"/>
              <a:ea typeface="Lato"/>
              <a:cs typeface="Lato"/>
              <a:sym typeface="Lato"/>
            </a:endParaRPr>
          </a:p>
        </p:txBody>
      </p:sp>
      <p:sp>
        <p:nvSpPr>
          <p:cNvPr id="174" name="Google Shape;174;p18"/>
          <p:cNvSpPr txBox="1"/>
          <p:nvPr/>
        </p:nvSpPr>
        <p:spPr>
          <a:xfrm>
            <a:off x="6844275" y="4379018"/>
            <a:ext cx="21333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0F6FC"/>
                </a:solidFill>
                <a:highlight>
                  <a:srgbClr val="161B22"/>
                </a:highlight>
              </a:rPr>
              <a:t>Sujitha Chethireddy</a:t>
            </a:r>
            <a:endParaRPr sz="1200">
              <a:solidFill>
                <a:srgbClr val="F0F6FC"/>
              </a:solidFill>
              <a:highlight>
                <a:srgbClr val="161B22"/>
              </a:highlight>
            </a:endParaRPr>
          </a:p>
          <a:p>
            <a:pPr indent="0" lvl="0" marL="0" rtl="0" algn="ctr">
              <a:spcBef>
                <a:spcPts val="0"/>
              </a:spcBef>
              <a:spcAft>
                <a:spcPts val="0"/>
              </a:spcAft>
              <a:buNone/>
            </a:pPr>
            <a:r>
              <a:rPr lang="en" sz="1200">
                <a:solidFill>
                  <a:srgbClr val="F0F6FC"/>
                </a:solidFill>
                <a:highlight>
                  <a:srgbClr val="161B22"/>
                </a:highlight>
              </a:rPr>
              <a:t>U01868531</a:t>
            </a:r>
            <a:endParaRPr sz="1200">
              <a:solidFill>
                <a:srgbClr val="F0F6FC"/>
              </a:solidFill>
              <a:highlight>
                <a:srgbClr val="161B22"/>
              </a:highlight>
            </a:endParaRPr>
          </a:p>
          <a:p>
            <a:pPr indent="0" lvl="0" marL="0" rtl="0" algn="ctr">
              <a:spcBef>
                <a:spcPts val="0"/>
              </a:spcBef>
              <a:spcAft>
                <a:spcPts val="0"/>
              </a:spcAft>
              <a:buNone/>
            </a:pPr>
            <a:r>
              <a:rPr lang="en" sz="1200">
                <a:solidFill>
                  <a:srgbClr val="F0F6FC"/>
                </a:solidFill>
                <a:highlight>
                  <a:srgbClr val="161B22"/>
                </a:highlight>
              </a:rPr>
              <a:t>Software Test Engineer</a:t>
            </a:r>
            <a:endParaRPr sz="1200">
              <a:solidFill>
                <a:srgbClr val="F0F6FC"/>
              </a:solidFill>
              <a:highlight>
                <a:srgbClr val="161B22"/>
              </a:highlight>
            </a:endParaRPr>
          </a:p>
        </p:txBody>
      </p:sp>
      <p:pic>
        <p:nvPicPr>
          <p:cNvPr id="175" name="Google Shape;175;p18"/>
          <p:cNvPicPr preferRelativeResize="0"/>
          <p:nvPr/>
        </p:nvPicPr>
        <p:blipFill>
          <a:blip r:embed="rId3">
            <a:alphaModFix/>
          </a:blip>
          <a:stretch>
            <a:fillRect/>
          </a:stretch>
        </p:blipFill>
        <p:spPr>
          <a:xfrm>
            <a:off x="194850" y="1447262"/>
            <a:ext cx="1813701" cy="2870400"/>
          </a:xfrm>
          <a:prstGeom prst="rect">
            <a:avLst/>
          </a:prstGeom>
          <a:noFill/>
          <a:ln>
            <a:noFill/>
          </a:ln>
        </p:spPr>
      </p:pic>
      <p:pic>
        <p:nvPicPr>
          <p:cNvPr id="176" name="Google Shape;176;p18"/>
          <p:cNvPicPr preferRelativeResize="0"/>
          <p:nvPr/>
        </p:nvPicPr>
        <p:blipFill>
          <a:blip r:embed="rId4">
            <a:alphaModFix/>
          </a:blip>
          <a:stretch>
            <a:fillRect/>
          </a:stretch>
        </p:blipFill>
        <p:spPr>
          <a:xfrm>
            <a:off x="2392775" y="1350875"/>
            <a:ext cx="2179224" cy="2966776"/>
          </a:xfrm>
          <a:prstGeom prst="rect">
            <a:avLst/>
          </a:prstGeom>
          <a:noFill/>
          <a:ln>
            <a:noFill/>
          </a:ln>
        </p:spPr>
      </p:pic>
      <p:pic>
        <p:nvPicPr>
          <p:cNvPr id="177" name="Google Shape;177;p18"/>
          <p:cNvPicPr preferRelativeResize="0"/>
          <p:nvPr/>
        </p:nvPicPr>
        <p:blipFill>
          <a:blip r:embed="rId5">
            <a:alphaModFix/>
          </a:blip>
          <a:stretch>
            <a:fillRect/>
          </a:stretch>
        </p:blipFill>
        <p:spPr>
          <a:xfrm>
            <a:off x="6844350" y="1447250"/>
            <a:ext cx="2147274" cy="2966774"/>
          </a:xfrm>
          <a:prstGeom prst="rect">
            <a:avLst/>
          </a:prstGeom>
          <a:noFill/>
          <a:ln>
            <a:noFill/>
          </a:ln>
        </p:spPr>
      </p:pic>
      <p:pic>
        <p:nvPicPr>
          <p:cNvPr id="178" name="Google Shape;178;p18"/>
          <p:cNvPicPr preferRelativeResize="0"/>
          <p:nvPr/>
        </p:nvPicPr>
        <p:blipFill>
          <a:blip r:embed="rId6">
            <a:alphaModFix/>
          </a:blip>
          <a:stretch>
            <a:fillRect/>
          </a:stretch>
        </p:blipFill>
        <p:spPr>
          <a:xfrm>
            <a:off x="4744513" y="1399050"/>
            <a:ext cx="1927301" cy="2966776"/>
          </a:xfrm>
          <a:prstGeom prst="rect">
            <a:avLst/>
          </a:prstGeom>
          <a:noFill/>
          <a:ln>
            <a:noFill/>
          </a:ln>
        </p:spPr>
      </p:pic>
      <p:sp>
        <p:nvSpPr>
          <p:cNvPr id="179" name="Google Shape;179;p18"/>
          <p:cNvSpPr txBox="1"/>
          <p:nvPr/>
        </p:nvSpPr>
        <p:spPr>
          <a:xfrm>
            <a:off x="2311838" y="4317650"/>
            <a:ext cx="19272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Yuga Kapil Krishna Maytheramatla</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U01874012</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Backend Developer</a:t>
            </a:r>
            <a:endParaRPr sz="1300">
              <a:solidFill>
                <a:schemeClr val="lt1"/>
              </a:solidFill>
              <a:latin typeface="Lato"/>
              <a:ea typeface="Lato"/>
              <a:cs typeface="Lato"/>
              <a:sym typeface="Lato"/>
            </a:endParaRPr>
          </a:p>
          <a:p>
            <a:pPr indent="0" lvl="0" marL="0" rtl="0" algn="ctr">
              <a:spcBef>
                <a:spcPts val="0"/>
              </a:spcBef>
              <a:spcAft>
                <a:spcPts val="0"/>
              </a:spcAft>
              <a:buNone/>
            </a:pPr>
            <a:r>
              <a:t/>
            </a:r>
            <a:endParaRPr sz="1300">
              <a:solidFill>
                <a:schemeClr val="lt1"/>
              </a:solidFill>
              <a:latin typeface="Lato"/>
              <a:ea typeface="Lato"/>
              <a:cs typeface="Lato"/>
              <a:sym typeface="Lato"/>
            </a:endParaRPr>
          </a:p>
          <a:p>
            <a:pPr indent="0" lvl="0" marL="0" rtl="0" algn="ctr">
              <a:spcBef>
                <a:spcPts val="0"/>
              </a:spcBef>
              <a:spcAft>
                <a:spcPts val="0"/>
              </a:spcAft>
              <a:buNone/>
            </a:pPr>
            <a:r>
              <a:t/>
            </a:r>
            <a:endParaRPr sz="1300">
              <a:solidFill>
                <a:schemeClr val="lt1"/>
              </a:solidFill>
              <a:latin typeface="Lato"/>
              <a:ea typeface="Lato"/>
              <a:cs typeface="Lato"/>
              <a:sym typeface="Lato"/>
            </a:endParaRPr>
          </a:p>
        </p:txBody>
      </p:sp>
      <p:sp>
        <p:nvSpPr>
          <p:cNvPr id="180" name="Google Shape;180;p18"/>
          <p:cNvSpPr txBox="1"/>
          <p:nvPr/>
        </p:nvSpPr>
        <p:spPr>
          <a:xfrm>
            <a:off x="4542325" y="4358400"/>
            <a:ext cx="2133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Neha Srinivasaiah</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U01871437</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Software Test Engineer</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1297500" y="393750"/>
            <a:ext cx="7038900" cy="59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Persona 1:</a:t>
            </a:r>
            <a:endParaRPr b="1"/>
          </a:p>
        </p:txBody>
      </p:sp>
      <p:pic>
        <p:nvPicPr>
          <p:cNvPr id="186" name="Google Shape;186;p19"/>
          <p:cNvPicPr preferRelativeResize="0"/>
          <p:nvPr/>
        </p:nvPicPr>
        <p:blipFill rotWithShape="1">
          <a:blip r:embed="rId3">
            <a:alphaModFix/>
          </a:blip>
          <a:srcRect b="6924" l="0" r="45542" t="0"/>
          <a:stretch/>
        </p:blipFill>
        <p:spPr>
          <a:xfrm>
            <a:off x="1297500" y="1046125"/>
            <a:ext cx="2253676" cy="2763875"/>
          </a:xfrm>
          <a:prstGeom prst="rect">
            <a:avLst/>
          </a:prstGeom>
          <a:noFill/>
          <a:ln>
            <a:noFill/>
          </a:ln>
        </p:spPr>
      </p:pic>
      <p:sp>
        <p:nvSpPr>
          <p:cNvPr id="187" name="Google Shape;187;p19"/>
          <p:cNvSpPr txBox="1"/>
          <p:nvPr/>
        </p:nvSpPr>
        <p:spPr>
          <a:xfrm>
            <a:off x="3866550" y="984450"/>
            <a:ext cx="21894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u="sng">
                <a:solidFill>
                  <a:schemeClr val="lt1"/>
                </a:solidFill>
              </a:rPr>
              <a:t>Cael</a:t>
            </a:r>
            <a:endParaRPr sz="2500" u="sng">
              <a:solidFill>
                <a:schemeClr val="lt1"/>
              </a:solidFill>
            </a:endParaRPr>
          </a:p>
          <a:p>
            <a:pPr indent="0" lvl="0" marL="0" rtl="0" algn="l">
              <a:lnSpc>
                <a:spcPct val="115000"/>
              </a:lnSpc>
              <a:spcBef>
                <a:spcPts val="0"/>
              </a:spcBef>
              <a:spcAft>
                <a:spcPts val="0"/>
              </a:spcAft>
              <a:buNone/>
            </a:pPr>
            <a:r>
              <a:rPr lang="en" sz="1100">
                <a:solidFill>
                  <a:schemeClr val="lt1"/>
                </a:solidFill>
              </a:rPr>
              <a:t>21 years old, freshman</a:t>
            </a:r>
            <a:endParaRPr sz="1100">
              <a:solidFill>
                <a:schemeClr val="lt1"/>
              </a:solidFill>
            </a:endParaRPr>
          </a:p>
          <a:p>
            <a:pPr indent="0" lvl="0" marL="0" rtl="0" algn="l">
              <a:lnSpc>
                <a:spcPct val="115000"/>
              </a:lnSpc>
              <a:spcBef>
                <a:spcPts val="0"/>
              </a:spcBef>
              <a:spcAft>
                <a:spcPts val="0"/>
              </a:spcAft>
              <a:buNone/>
            </a:pPr>
            <a:r>
              <a:t/>
            </a:r>
            <a:endParaRPr sz="950">
              <a:solidFill>
                <a:schemeClr val="lt1"/>
              </a:solidFill>
            </a:endParaRPr>
          </a:p>
          <a:p>
            <a:pPr indent="0" lvl="0" marL="0" rtl="0" algn="l">
              <a:lnSpc>
                <a:spcPct val="115000"/>
              </a:lnSpc>
              <a:spcBef>
                <a:spcPts val="0"/>
              </a:spcBef>
              <a:spcAft>
                <a:spcPts val="0"/>
              </a:spcAft>
              <a:buNone/>
            </a:pPr>
            <a:r>
              <a:rPr lang="en" u="sng">
                <a:solidFill>
                  <a:schemeClr val="lt1"/>
                </a:solidFill>
              </a:rPr>
              <a:t>Background:</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A freshman at Pace University from a low income family living in a dormitory. He’s on a tight budget and needs to make his grocery shopping as efficient as possible.</a:t>
            </a:r>
            <a:endParaRPr sz="1100">
              <a:solidFill>
                <a:schemeClr val="lt1"/>
              </a:solidFill>
            </a:endParaRPr>
          </a:p>
          <a:p>
            <a:pPr indent="0" lvl="0" marL="0" rtl="0" algn="l">
              <a:lnSpc>
                <a:spcPct val="115000"/>
              </a:lnSpc>
              <a:spcBef>
                <a:spcPts val="0"/>
              </a:spcBef>
              <a:spcAft>
                <a:spcPts val="0"/>
              </a:spcAft>
              <a:buNone/>
            </a:pPr>
            <a:r>
              <a:t/>
            </a:r>
            <a:endParaRPr i="1" sz="35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88" name="Google Shape;188;p19"/>
          <p:cNvSpPr txBox="1"/>
          <p:nvPr/>
        </p:nvSpPr>
        <p:spPr>
          <a:xfrm>
            <a:off x="6056090" y="1059625"/>
            <a:ext cx="2744400" cy="35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chemeClr val="lt1"/>
                </a:solidFill>
              </a:rPr>
              <a:t>Personality:</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Cheerful, disciplined, hardworking, Initiative</a:t>
            </a:r>
            <a:endParaRPr sz="1100">
              <a:solidFill>
                <a:schemeClr val="lt1"/>
              </a:solidFill>
            </a:endParaRPr>
          </a:p>
          <a:p>
            <a:pPr indent="0" lvl="0" marL="0" rtl="0" algn="l">
              <a:lnSpc>
                <a:spcPct val="115000"/>
              </a:lnSpc>
              <a:spcBef>
                <a:spcPts val="0"/>
              </a:spcBef>
              <a:spcAft>
                <a:spcPts val="0"/>
              </a:spcAft>
              <a:buNone/>
            </a:pPr>
            <a:r>
              <a:t/>
            </a:r>
            <a:endParaRPr sz="950">
              <a:solidFill>
                <a:schemeClr val="lt1"/>
              </a:solidFill>
            </a:endParaRPr>
          </a:p>
          <a:p>
            <a:pPr indent="0" lvl="0" marL="0" rtl="0" algn="l">
              <a:lnSpc>
                <a:spcPct val="115000"/>
              </a:lnSpc>
              <a:spcBef>
                <a:spcPts val="0"/>
              </a:spcBef>
              <a:spcAft>
                <a:spcPts val="0"/>
              </a:spcAft>
              <a:buNone/>
            </a:pPr>
            <a:r>
              <a:rPr lang="en" u="sng">
                <a:solidFill>
                  <a:schemeClr val="lt1"/>
                </a:solidFill>
              </a:rPr>
              <a:t>Goals:</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Cael aims to save money by</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minimizing his food waste and</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maintain a healthy diet without</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investing excessive time in cooking. He seeks to achieve his goals by utilizing ingredients he already have while ensuring the nutritional value in his meals.</a:t>
            </a:r>
            <a:endParaRPr sz="11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97500" y="393750"/>
            <a:ext cx="7038900" cy="56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Persona 2:</a:t>
            </a:r>
            <a:endParaRPr b="1"/>
          </a:p>
        </p:txBody>
      </p:sp>
      <p:sp>
        <p:nvSpPr>
          <p:cNvPr id="194" name="Google Shape;194;p20"/>
          <p:cNvSpPr txBox="1"/>
          <p:nvPr/>
        </p:nvSpPr>
        <p:spPr>
          <a:xfrm>
            <a:off x="3835075" y="1069475"/>
            <a:ext cx="1846500" cy="407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u="sng">
                <a:solidFill>
                  <a:schemeClr val="lt1"/>
                </a:solidFill>
              </a:rPr>
              <a:t>Zhou</a:t>
            </a:r>
            <a:endParaRPr sz="2500" u="sng">
              <a:solidFill>
                <a:schemeClr val="lt1"/>
              </a:solidFill>
            </a:endParaRPr>
          </a:p>
          <a:p>
            <a:pPr indent="0" lvl="0" marL="0" rtl="0" algn="l">
              <a:lnSpc>
                <a:spcPct val="115000"/>
              </a:lnSpc>
              <a:spcBef>
                <a:spcPts val="0"/>
              </a:spcBef>
              <a:spcAft>
                <a:spcPts val="0"/>
              </a:spcAft>
              <a:buNone/>
            </a:pPr>
            <a:r>
              <a:rPr lang="en" sz="1100">
                <a:solidFill>
                  <a:schemeClr val="lt1"/>
                </a:solidFill>
              </a:rPr>
              <a:t>32 years old, Advocate</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u="sng">
                <a:solidFill>
                  <a:schemeClr val="lt1"/>
                </a:solidFill>
              </a:rPr>
              <a:t>Background:</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Zhou is an advocate who is leading a</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busy lifestyle. She is health</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conscious and enjoys cooking</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nutritious meals at home.</a:t>
            </a:r>
            <a:endParaRPr sz="1100">
              <a:solidFill>
                <a:schemeClr val="lt1"/>
              </a:solidFill>
            </a:endParaRPr>
          </a:p>
          <a:p>
            <a:pPr indent="0" lvl="0" marL="0" rtl="0" algn="l">
              <a:lnSpc>
                <a:spcPct val="115000"/>
              </a:lnSpc>
              <a:spcBef>
                <a:spcPts val="0"/>
              </a:spcBef>
              <a:spcAft>
                <a:spcPts val="0"/>
              </a:spcAft>
              <a:buNone/>
            </a:pPr>
            <a:r>
              <a:t/>
            </a:r>
            <a:endParaRPr sz="2500" u="sng">
              <a:solidFill>
                <a:schemeClr val="lt1"/>
              </a:solidFill>
            </a:endParaRPr>
          </a:p>
          <a:p>
            <a:pPr indent="0" lvl="0" marL="0" rtl="0" algn="l">
              <a:lnSpc>
                <a:spcPct val="115000"/>
              </a:lnSpc>
              <a:spcBef>
                <a:spcPts val="0"/>
              </a:spcBef>
              <a:spcAft>
                <a:spcPts val="0"/>
              </a:spcAft>
              <a:buNone/>
            </a:pPr>
            <a:r>
              <a:t/>
            </a:r>
            <a:endParaRPr i="1" sz="35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95" name="Google Shape;195;p20"/>
          <p:cNvSpPr txBox="1"/>
          <p:nvPr/>
        </p:nvSpPr>
        <p:spPr>
          <a:xfrm>
            <a:off x="5681575" y="1069475"/>
            <a:ext cx="2437800" cy="39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chemeClr val="lt1"/>
                </a:solidFill>
              </a:rPr>
              <a:t>Personality:</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Altruistic, organized, passionate,</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Perseverance</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u="sng">
                <a:solidFill>
                  <a:schemeClr val="lt1"/>
                </a:solidFill>
              </a:rPr>
              <a:t>Goals:</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Zhou aims to uphold a nutritious diet and streamline her grocery shopping by focusing on essential ingredients.</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She also wants to explore various</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recipes that match her dietary</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preferences, making her dining</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experiences more enjoyable.</a:t>
            </a:r>
            <a:endParaRPr sz="1100">
              <a:solidFill>
                <a:schemeClr val="lt1"/>
              </a:solidFill>
            </a:endParaRPr>
          </a:p>
          <a:p>
            <a:pPr indent="0" lvl="0" marL="0" rtl="0" algn="l">
              <a:lnSpc>
                <a:spcPct val="115000"/>
              </a:lnSpc>
              <a:spcBef>
                <a:spcPts val="0"/>
              </a:spcBef>
              <a:spcAft>
                <a:spcPts val="0"/>
              </a:spcAft>
              <a:buNone/>
            </a:pPr>
            <a:r>
              <a:t/>
            </a:r>
            <a:endParaRPr sz="1200" u="sng">
              <a:solidFill>
                <a:schemeClr val="lt1"/>
              </a:solidFill>
            </a:endParaRPr>
          </a:p>
        </p:txBody>
      </p:sp>
      <p:pic>
        <p:nvPicPr>
          <p:cNvPr id="196" name="Google Shape;196;p20"/>
          <p:cNvPicPr preferRelativeResize="0"/>
          <p:nvPr/>
        </p:nvPicPr>
        <p:blipFill>
          <a:blip r:embed="rId3">
            <a:alphaModFix/>
          </a:blip>
          <a:stretch>
            <a:fillRect/>
          </a:stretch>
        </p:blipFill>
        <p:spPr>
          <a:xfrm>
            <a:off x="1297500" y="1069475"/>
            <a:ext cx="2228425" cy="2694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1297500" y="393750"/>
            <a:ext cx="7038900" cy="5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Persona 3:</a:t>
            </a:r>
            <a:endParaRPr b="1"/>
          </a:p>
        </p:txBody>
      </p:sp>
      <p:sp>
        <p:nvSpPr>
          <p:cNvPr id="202" name="Google Shape;202;p21"/>
          <p:cNvSpPr txBox="1"/>
          <p:nvPr/>
        </p:nvSpPr>
        <p:spPr>
          <a:xfrm>
            <a:off x="3835075" y="1069475"/>
            <a:ext cx="1869000" cy="94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u="sng">
                <a:solidFill>
                  <a:schemeClr val="lt1"/>
                </a:solidFill>
              </a:rPr>
              <a:t>Michel</a:t>
            </a:r>
            <a:r>
              <a:rPr lang="en" sz="2500" u="sng">
                <a:solidFill>
                  <a:schemeClr val="lt1"/>
                </a:solidFill>
              </a:rPr>
              <a:t>l</a:t>
            </a:r>
            <a:r>
              <a:rPr lang="en" sz="2500" u="sng">
                <a:solidFill>
                  <a:schemeClr val="lt1"/>
                </a:solidFill>
              </a:rPr>
              <a:t>e</a:t>
            </a:r>
            <a:endParaRPr sz="2500" u="sng">
              <a:solidFill>
                <a:schemeClr val="lt1"/>
              </a:solidFill>
            </a:endParaRPr>
          </a:p>
          <a:p>
            <a:pPr indent="0" lvl="0" marL="0" rtl="0" algn="l">
              <a:lnSpc>
                <a:spcPct val="115000"/>
              </a:lnSpc>
              <a:spcBef>
                <a:spcPts val="0"/>
              </a:spcBef>
              <a:spcAft>
                <a:spcPts val="0"/>
              </a:spcAft>
              <a:buNone/>
            </a:pPr>
            <a:r>
              <a:rPr lang="en" sz="1100">
                <a:solidFill>
                  <a:schemeClr val="lt1"/>
                </a:solidFill>
              </a:rPr>
              <a:t>44 years old, Busy Mom</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sz="1500" u="sng">
                <a:solidFill>
                  <a:schemeClr val="lt1"/>
                </a:solidFill>
              </a:rPr>
              <a:t>Background:</a:t>
            </a:r>
            <a:endParaRPr sz="1500" u="sng">
              <a:solidFill>
                <a:schemeClr val="lt1"/>
              </a:solidFill>
            </a:endParaRPr>
          </a:p>
          <a:p>
            <a:pPr indent="0" lvl="0" marL="0" rtl="0" algn="l">
              <a:lnSpc>
                <a:spcPct val="115000"/>
              </a:lnSpc>
              <a:spcBef>
                <a:spcPts val="0"/>
              </a:spcBef>
              <a:spcAft>
                <a:spcPts val="0"/>
              </a:spcAft>
              <a:buNone/>
            </a:pPr>
            <a:r>
              <a:rPr lang="en" sz="1100">
                <a:solidFill>
                  <a:schemeClr val="lt1"/>
                </a:solidFill>
              </a:rPr>
              <a:t>Michelle is a working mom of four. She juggles between a demanding job and household responsibilities.</a:t>
            </a:r>
            <a:endParaRPr sz="1100">
              <a:solidFill>
                <a:schemeClr val="lt1"/>
              </a:solidFill>
            </a:endParaRPr>
          </a:p>
          <a:p>
            <a:pPr indent="0" lvl="0" marL="0" rtl="0" algn="l">
              <a:lnSpc>
                <a:spcPct val="115000"/>
              </a:lnSpc>
              <a:spcBef>
                <a:spcPts val="0"/>
              </a:spcBef>
              <a:spcAft>
                <a:spcPts val="0"/>
              </a:spcAft>
              <a:buNone/>
            </a:pPr>
            <a:r>
              <a:t/>
            </a:r>
            <a:endParaRPr sz="1450">
              <a:solidFill>
                <a:schemeClr val="lt1"/>
              </a:solidFill>
            </a:endParaRPr>
          </a:p>
          <a:p>
            <a:pPr indent="0" lvl="0" marL="0" rtl="0" algn="l">
              <a:lnSpc>
                <a:spcPct val="115000"/>
              </a:lnSpc>
              <a:spcBef>
                <a:spcPts val="0"/>
              </a:spcBef>
              <a:spcAft>
                <a:spcPts val="0"/>
              </a:spcAft>
              <a:buNone/>
            </a:pPr>
            <a:r>
              <a:t/>
            </a:r>
            <a:endParaRPr sz="2500" u="sng">
              <a:solidFill>
                <a:schemeClr val="lt1"/>
              </a:solidFill>
            </a:endParaRPr>
          </a:p>
          <a:p>
            <a:pPr indent="0" lvl="0" marL="0" rtl="0" algn="l">
              <a:lnSpc>
                <a:spcPct val="115000"/>
              </a:lnSpc>
              <a:spcBef>
                <a:spcPts val="0"/>
              </a:spcBef>
              <a:spcAft>
                <a:spcPts val="0"/>
              </a:spcAft>
              <a:buNone/>
            </a:pPr>
            <a:r>
              <a:t/>
            </a:r>
            <a:endParaRPr i="1" sz="350">
              <a:solidFill>
                <a:schemeClr val="lt1"/>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03" name="Google Shape;203;p21"/>
          <p:cNvSpPr txBox="1"/>
          <p:nvPr/>
        </p:nvSpPr>
        <p:spPr>
          <a:xfrm>
            <a:off x="5997050" y="1117800"/>
            <a:ext cx="2437800" cy="42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chemeClr val="lt1"/>
                </a:solidFill>
              </a:rPr>
              <a:t>Personality:</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Empathetic, forgiving, nurturing,</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Patience</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u="sng">
                <a:solidFill>
                  <a:schemeClr val="lt1"/>
                </a:solidFill>
              </a:rPr>
              <a:t>Goals:</a:t>
            </a:r>
            <a:endParaRPr u="sng">
              <a:solidFill>
                <a:schemeClr val="lt1"/>
              </a:solidFill>
            </a:endParaRPr>
          </a:p>
          <a:p>
            <a:pPr indent="0" lvl="0" marL="0" rtl="0" algn="l">
              <a:lnSpc>
                <a:spcPct val="115000"/>
              </a:lnSpc>
              <a:spcBef>
                <a:spcPts val="0"/>
              </a:spcBef>
              <a:spcAft>
                <a:spcPts val="0"/>
              </a:spcAft>
              <a:buNone/>
            </a:pPr>
            <a:r>
              <a:rPr lang="en" sz="1100">
                <a:solidFill>
                  <a:schemeClr val="lt1"/>
                </a:solidFill>
              </a:rPr>
              <a:t>Michelle aims to provide her family</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healthy, balanced meals while</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reducing food waste. She seeks to</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streamline meal planning to save time</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and avoid frequent trips to store for</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ingredients.</a:t>
            </a:r>
            <a:endParaRPr sz="1100" u="sng">
              <a:solidFill>
                <a:schemeClr val="lt1"/>
              </a:solidFill>
            </a:endParaRPr>
          </a:p>
        </p:txBody>
      </p:sp>
      <p:pic>
        <p:nvPicPr>
          <p:cNvPr id="204" name="Google Shape;204;p21"/>
          <p:cNvPicPr preferRelativeResize="0"/>
          <p:nvPr/>
        </p:nvPicPr>
        <p:blipFill>
          <a:blip r:embed="rId3">
            <a:alphaModFix/>
          </a:blip>
          <a:stretch>
            <a:fillRect/>
          </a:stretch>
        </p:blipFill>
        <p:spPr>
          <a:xfrm>
            <a:off x="1297500" y="1069475"/>
            <a:ext cx="2210499" cy="2694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